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5" r:id="rId1"/>
  </p:sldMasterIdLst>
  <p:sldIdLst>
    <p:sldId id="256" r:id="rId2"/>
    <p:sldId id="280" r:id="rId3"/>
    <p:sldId id="284" r:id="rId4"/>
    <p:sldId id="283" r:id="rId5"/>
    <p:sldId id="282" r:id="rId6"/>
    <p:sldId id="281" r:id="rId7"/>
    <p:sldId id="285" r:id="rId8"/>
    <p:sldId id="286" r:id="rId9"/>
    <p:sldId id="260" r:id="rId10"/>
    <p:sldId id="263" r:id="rId11"/>
    <p:sldId id="274" r:id="rId12"/>
    <p:sldId id="273" r:id="rId13"/>
    <p:sldId id="276" r:id="rId14"/>
    <p:sldId id="278" r:id="rId15"/>
    <p:sldId id="272" r:id="rId16"/>
    <p:sldId id="258" r:id="rId17"/>
    <p:sldId id="275" r:id="rId18"/>
    <p:sldId id="268" r:id="rId19"/>
    <p:sldId id="267" r:id="rId20"/>
    <p:sldId id="264" r:id="rId21"/>
    <p:sldId id="269" r:id="rId22"/>
    <p:sldId id="265" r:id="rId23"/>
    <p:sldId id="259" r:id="rId24"/>
    <p:sldId id="279" r:id="rId25"/>
    <p:sldId id="277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ECBA"/>
    <a:srgbClr val="99FF99"/>
    <a:srgbClr val="3C3149"/>
    <a:srgbClr val="74E8C1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58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E0307-B85C-446A-8EF0-0407D435D787}" type="datetimeFigureOut">
              <a:rPr lang="en-US" smtClean="0"/>
              <a:t>8/30/2023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54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62E7-95FA-4FC4-9EC5-DDBFA8DC7417}" type="datetimeFigureOut">
              <a:rPr lang="en-US" smtClean="0"/>
              <a:t>8/30/2023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629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D51E-4B19-444E-85C0-DBD7EB6263F4}" type="datetimeFigureOut">
              <a:rPr lang="en-US" smtClean="0"/>
              <a:t>8/30/2023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0992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7255A-4AD5-4D3E-9A0A-689DA3BA976C}" type="datetimeFigureOut">
              <a:rPr lang="en-US" smtClean="0"/>
              <a:t>8/30/2023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2350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E2CC-454D-4466-AC55-B86DA0A87BAE}" type="datetimeFigureOut">
              <a:rPr lang="en-US" smtClean="0"/>
              <a:t>8/30/2023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5076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7B1BF-4039-460D-A637-65428CBD720E}" type="datetimeFigureOut">
              <a:rPr lang="en-US" smtClean="0"/>
              <a:t>8/30/2023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932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39ACE-9343-4EBE-B5CA-AEA240A1DC53}" type="datetimeFigureOut">
              <a:rPr lang="en-US" smtClean="0"/>
              <a:t>8/30/2023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051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00F7B-89C5-4DF7-A309-6263220147D4}" type="datetimeFigureOut">
              <a:rPr lang="en-US" smtClean="0"/>
              <a:t>8/30/2023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077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C95DE-FD64-4606-AE61-EC1136867CC6}" type="datetimeFigureOut">
              <a:rPr lang="en-US" smtClean="0"/>
              <a:t>8/30/2023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791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0BBD-30FE-4CF1-900A-0C45149F8AF8}" type="datetimeFigureOut">
              <a:rPr lang="en-US" smtClean="0"/>
              <a:t>8/30/2023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747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A5F7F-3E81-4C65-A4D1-CB62D5B9DB91}" type="datetimeFigureOut">
              <a:rPr lang="en-US" smtClean="0"/>
              <a:t>8/30/2023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11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ECC86-1672-4627-AEFE-EC5485C73905}" type="datetimeFigureOut">
              <a:rPr lang="en-US" smtClean="0"/>
              <a:t>8/30/2023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523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CB01F-D966-4C62-B900-0BE008A90C98}" type="datetimeFigureOut">
              <a:rPr lang="en-US" smtClean="0"/>
              <a:t>8/30/2023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394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5E73A0EA-7DC7-4964-BB97-B173EF3B859A}" type="datetimeFigureOut">
              <a:rPr lang="en-US" smtClean="0"/>
              <a:t>8/30/2023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531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0EF52CC-F3D9-41D4-BCE4-C208E61A3F31}" type="datetimeFigureOut">
              <a:rPr lang="en-US" smtClean="0"/>
              <a:t>8/30/2023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2482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jpg"/><Relationship Id="rId7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microsoft.com/office/2007/relationships/hdphoto" Target="../media/hdphoto2.wdp"/><Relationship Id="rId4" Type="http://schemas.openxmlformats.org/officeDocument/2006/relationships/image" Target="../media/image14.png"/><Relationship Id="rId9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36634" y="1449147"/>
            <a:ext cx="10572000" cy="2971051"/>
          </a:xfrm>
        </p:spPr>
        <p:txBody>
          <a:bodyPr/>
          <a:lstStyle/>
          <a:p>
            <a:r>
              <a:rPr lang="zh-TW" altLang="en-US" sz="480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桃園市南門國小</a:t>
            </a:r>
            <a:r>
              <a:rPr lang="en-US" altLang="zh-TW" sz="480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112</a:t>
            </a:r>
            <a:r>
              <a:rPr lang="zh-TW" altLang="en-US" sz="480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學年第</a:t>
            </a:r>
            <a:r>
              <a:rPr lang="en-US" altLang="zh-TW" sz="480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480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學期</a:t>
            </a:r>
            <a:br>
              <a:rPr lang="en-US" altLang="zh-TW" sz="6000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60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友善校園宣導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34287" y="5262113"/>
            <a:ext cx="10248525" cy="923027"/>
          </a:xfrm>
        </p:spPr>
        <p:txBody>
          <a:bodyPr>
            <a:noAutofit/>
          </a:bodyPr>
          <a:lstStyle/>
          <a:p>
            <a:r>
              <a:rPr lang="zh-TW" altLang="en-US" sz="4400" b="1" dirty="0">
                <a:ln>
                  <a:solidFill>
                    <a:schemeClr val="accent1">
                      <a:lumMod val="40000"/>
                      <a:lumOff val="60000"/>
                    </a:schemeClr>
                  </a:solidFill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177800">
                    <a:schemeClr val="tx2">
                      <a:lumMod val="10000"/>
                      <a:alpha val="60000"/>
                    </a:schemeClr>
                  </a:glow>
                  <a:outerShdw blurRad="50800" dist="50800" dir="5400000" sx="1000" sy="1000" algn="ctr" rotWithShape="0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校園詐騙防制－你快樂我平安</a:t>
            </a:r>
          </a:p>
        </p:txBody>
      </p:sp>
      <p:sp>
        <p:nvSpPr>
          <p:cNvPr id="4" name="副標題 2"/>
          <p:cNvSpPr txBox="1">
            <a:spLocks/>
          </p:cNvSpPr>
          <p:nvPr/>
        </p:nvSpPr>
        <p:spPr>
          <a:xfrm>
            <a:off x="6494238" y="4120550"/>
            <a:ext cx="4887763" cy="92302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b="1" dirty="0">
                <a:ln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glow rad="177800">
                    <a:schemeClr val="tx2">
                      <a:lumMod val="10000"/>
                      <a:alpha val="60000"/>
                    </a:schemeClr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主講：鄭淑珍校長</a:t>
            </a:r>
          </a:p>
        </p:txBody>
      </p:sp>
    </p:spTree>
    <p:extLst>
      <p:ext uri="{BB962C8B-B14F-4D97-AF65-F5344CB8AC3E}">
        <p14:creationId xmlns:p14="http://schemas.microsoft.com/office/powerpoint/2010/main" val="12947053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1400" y="913946"/>
            <a:ext cx="10571998" cy="970450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防制學生藥物濫用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47673" y="2479462"/>
            <a:ext cx="9201151" cy="1892994"/>
          </a:xfrm>
          <a:solidFill>
            <a:schemeClr val="bg2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zh-TW" altLang="en-US" sz="4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毒品偽裝超奸詐</a:t>
            </a:r>
            <a:r>
              <a:rPr lang="zh-TW" altLang="en-US" sz="4000" dirty="0">
                <a:solidFill>
                  <a:schemeClr val="accent1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4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包裝難以辨真假</a:t>
            </a:r>
            <a:endParaRPr lang="en-US" altLang="zh-TW" sz="4000" b="1" dirty="0">
              <a:solidFill>
                <a:schemeClr val="accent1">
                  <a:lumMod val="40000"/>
                  <a:lumOff val="6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4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糖果零食毒咖啡</a:t>
            </a:r>
            <a:r>
              <a:rPr lang="zh-TW" altLang="en-US" sz="4000" dirty="0">
                <a:solidFill>
                  <a:schemeClr val="accent1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4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謹慎防範免受罪</a:t>
            </a:r>
            <a:endParaRPr lang="zh-TW" altLang="en-US" sz="3200" dirty="0">
              <a:latin typeface="+mj-ea"/>
              <a:ea typeface="+mj-ea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8" t="70506" r="68274" b="13034"/>
          <a:stretch/>
        </p:blipFill>
        <p:spPr>
          <a:xfrm>
            <a:off x="8806974" y="4464194"/>
            <a:ext cx="1057324" cy="1427549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7" t="20503" r="69625" b="53910"/>
          <a:stretch/>
        </p:blipFill>
        <p:spPr>
          <a:xfrm>
            <a:off x="447675" y="4466024"/>
            <a:ext cx="1095376" cy="1425719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2" t="46120" r="69393" b="31502"/>
          <a:stretch/>
        </p:blipFill>
        <p:spPr>
          <a:xfrm>
            <a:off x="3972889" y="4464194"/>
            <a:ext cx="1037203" cy="142755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01" t="20727" r="38647" b="53686"/>
          <a:stretch/>
        </p:blipFill>
        <p:spPr>
          <a:xfrm>
            <a:off x="1640315" y="4465958"/>
            <a:ext cx="1104079" cy="1425786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09" t="20503" r="8182" b="53127"/>
          <a:stretch/>
        </p:blipFill>
        <p:spPr>
          <a:xfrm>
            <a:off x="2838136" y="4465958"/>
            <a:ext cx="1041011" cy="1425786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37" t="46444" r="39001" b="30686"/>
          <a:stretch/>
        </p:blipFill>
        <p:spPr>
          <a:xfrm>
            <a:off x="5110209" y="4464194"/>
            <a:ext cx="1091696" cy="1427549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29" t="46590" r="8301" b="36424"/>
          <a:stretch/>
        </p:blipFill>
        <p:spPr>
          <a:xfrm>
            <a:off x="7540049" y="4464194"/>
            <a:ext cx="1166807" cy="1427549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05" t="70585" r="38109" b="11978"/>
          <a:stretch/>
        </p:blipFill>
        <p:spPr>
          <a:xfrm>
            <a:off x="6302023" y="4464194"/>
            <a:ext cx="1137908" cy="1427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3660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33801" y="913913"/>
            <a:ext cx="10571998" cy="970450"/>
          </a:xfrm>
        </p:spPr>
        <p:txBody>
          <a:bodyPr/>
          <a:lstStyle/>
          <a:p>
            <a:r>
              <a:rPr lang="zh-TW" altLang="en-US" sz="4800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防禦毒品誘惑</a:t>
            </a:r>
            <a:r>
              <a:rPr lang="en-US" altLang="zh-TW" sz="4800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zh-TW" altLang="en-US" sz="4800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絕招</a:t>
            </a:r>
          </a:p>
        </p:txBody>
      </p:sp>
      <p:pic>
        <p:nvPicPr>
          <p:cNvPr id="5" name="內容版面配置區 10"/>
          <p:cNvPicPr>
            <a:picLocks noGrp="1" noChangeAspect="1"/>
          </p:cNvPicPr>
          <p:nvPr/>
        </p:nvPicPr>
        <p:blipFill rotWithShape="1">
          <a:blip r:embed="rId2"/>
          <a:srcRect l="2577" t="14428" r="2455" b="3774"/>
          <a:stretch/>
        </p:blipFill>
        <p:spPr>
          <a:xfrm>
            <a:off x="952500" y="2341916"/>
            <a:ext cx="10096500" cy="4382734"/>
          </a:xfrm>
          <a:prstGeom prst="rect">
            <a:avLst/>
          </a:prstGeom>
          <a:ln w="57150">
            <a:solidFill>
              <a:schemeClr val="bg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1636961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90950" y="913913"/>
            <a:ext cx="10571998" cy="970450"/>
          </a:xfrm>
        </p:spPr>
        <p:txBody>
          <a:bodyPr/>
          <a:lstStyle/>
          <a:p>
            <a:r>
              <a:rPr lang="zh-TW" altLang="en-US" sz="4800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開學防疫不鬆懈</a:t>
            </a:r>
          </a:p>
        </p:txBody>
      </p:sp>
      <p:grpSp>
        <p:nvGrpSpPr>
          <p:cNvPr id="9" name="群組 8"/>
          <p:cNvGrpSpPr/>
          <p:nvPr/>
        </p:nvGrpSpPr>
        <p:grpSpPr>
          <a:xfrm>
            <a:off x="714751" y="2257425"/>
            <a:ext cx="11020425" cy="4514849"/>
            <a:chOff x="730560" y="2275631"/>
            <a:chExt cx="7333118" cy="4496643"/>
          </a:xfrm>
        </p:grpSpPr>
        <p:pic>
          <p:nvPicPr>
            <p:cNvPr id="5" name="圖片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27" t="18635" r="781" b="38832"/>
            <a:stretch/>
          </p:blipFill>
          <p:spPr>
            <a:xfrm>
              <a:off x="730560" y="2275631"/>
              <a:ext cx="7333118" cy="4496643"/>
            </a:xfrm>
            <a:prstGeom prst="rect">
              <a:avLst/>
            </a:prstGeom>
          </p:spPr>
        </p:pic>
        <p:sp>
          <p:nvSpPr>
            <p:cNvPr id="8" name="矩形 7"/>
            <p:cNvSpPr/>
            <p:nvPr/>
          </p:nvSpPr>
          <p:spPr>
            <a:xfrm>
              <a:off x="5029200" y="6343649"/>
              <a:ext cx="1971675" cy="25717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accent4">
                    <a:lumMod val="20000"/>
                    <a:lumOff val="8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45023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790950" y="913913"/>
            <a:ext cx="10571998" cy="970450"/>
          </a:xfrm>
        </p:spPr>
        <p:txBody>
          <a:bodyPr/>
          <a:lstStyle/>
          <a:p>
            <a:r>
              <a:rPr lang="zh-TW" altLang="en-US" sz="4800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交通安全宣導月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8" t="31806" r="2531" b="8750"/>
          <a:stretch/>
        </p:blipFill>
        <p:spPr>
          <a:xfrm>
            <a:off x="6296026" y="2203071"/>
            <a:ext cx="5438774" cy="4522471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5" y="2293847"/>
            <a:ext cx="5628338" cy="4431695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E588AE8A-B422-43BD-94DC-27F3E5CFFE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09204" y="6119967"/>
            <a:ext cx="1411549" cy="431754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A0AA0E9D-C914-47E5-8B11-F9EC34972E7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9572" b="19221"/>
          <a:stretch/>
        </p:blipFill>
        <p:spPr>
          <a:xfrm>
            <a:off x="6358291" y="2237173"/>
            <a:ext cx="1801368" cy="772357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D32587B7-F1A9-4575-BFE4-B3FF287895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27649" y="2309792"/>
            <a:ext cx="1801368" cy="1261872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0AB69AA9-CE07-4948-AEEE-B057E7ECCA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577" b="89577" l="2191" r="95618">
                        <a14:foregroundMark x1="45120" y1="41690" x2="78884" y2="26479"/>
                        <a14:foregroundMark x1="78884" y1="26479" x2="92829" y2="5352"/>
                        <a14:foregroundMark x1="92829" y1="5352" x2="95618" y2="49859"/>
                        <a14:foregroundMark x1="95618" y1="49859" x2="82869" y2="80000"/>
                        <a14:foregroundMark x1="82869" y1="80000" x2="48904" y2="83380"/>
                        <a14:foregroundMark x1="48904" y1="83380" x2="45717" y2="41690"/>
                        <a14:foregroundMark x1="2191" y1="34085" x2="15837" y2="29296"/>
                        <a14:foregroundMark x1="42231" y1="69577" x2="43725" y2="72676"/>
                        <a14:foregroundMark x1="51295" y1="78592" x2="53586" y2="80282"/>
                        <a14:foregroundMark x1="48904" y1="61972" x2="55876" y2="52958"/>
                        <a14:foregroundMark x1="51594" y1="63662" x2="55876" y2="71831"/>
                        <a14:foregroundMark x1="57072" y1="43944" x2="56773" y2="53803"/>
                        <a14:foregroundMark x1="51793" y1="50704" x2="48307" y2="62817"/>
                        <a14:foregroundMark x1="66633" y1="43944" x2="61454" y2="75211"/>
                        <a14:foregroundMark x1="70717" y1="46479" x2="73307" y2="47324"/>
                        <a14:foregroundMark x1="72410" y1="52394" x2="69522" y2="76901"/>
                        <a14:foregroundMark x1="79382" y1="52958" x2="78187" y2="75211"/>
                        <a14:foregroundMark x1="86355" y1="50704" x2="86355" y2="50704"/>
                        <a14:foregroundMark x1="86056" y1="44789" x2="81175" y2="61408"/>
                        <a14:foregroundMark x1="94522" y1="38310" x2="89542" y2="63662"/>
                        <a14:foregroundMark x1="92131" y1="69577" x2="91833" y2="6619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41507" y="240535"/>
            <a:ext cx="5902716" cy="2087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2290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4"/>
          <p:cNvSpPr>
            <a:spLocks noGrp="1"/>
          </p:cNvSpPr>
          <p:nvPr>
            <p:ph type="title"/>
          </p:nvPr>
        </p:nvSpPr>
        <p:spPr>
          <a:xfrm>
            <a:off x="834480" y="5295899"/>
            <a:ext cx="10561418" cy="10401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zh-TW" altLang="en-US" sz="4800" dirty="0">
                <a:ln>
                  <a:solidFill>
                    <a:schemeClr val="accent1">
                      <a:lumMod val="40000"/>
                      <a:lumOff val="60000"/>
                    </a:schemeClr>
                  </a:solidFill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101600">
                    <a:schemeClr val="bg2">
                      <a:lumMod val="50000"/>
                      <a:alpha val="60000"/>
                    </a:schemeClr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請依照綠鋪人行道行走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114" b="4487"/>
          <a:stretch/>
        </p:blipFill>
        <p:spPr>
          <a:xfrm>
            <a:off x="523295" y="214501"/>
            <a:ext cx="3524830" cy="453847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46" t="26390" r="5936" b="11226"/>
          <a:stretch/>
        </p:blipFill>
        <p:spPr>
          <a:xfrm rot="5400000">
            <a:off x="3712463" y="693041"/>
            <a:ext cx="4538473" cy="358140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3" t="18889" r="11861" b="3195"/>
          <a:stretch/>
        </p:blipFill>
        <p:spPr>
          <a:xfrm>
            <a:off x="7942951" y="214501"/>
            <a:ext cx="3502959" cy="453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106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801288" y="904388"/>
            <a:ext cx="10571998" cy="970450"/>
          </a:xfrm>
        </p:spPr>
        <p:txBody>
          <a:bodyPr/>
          <a:lstStyle/>
          <a:p>
            <a:r>
              <a:rPr lang="zh-TW" altLang="en-US" sz="4800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防治數位網路性別暴力</a:t>
            </a:r>
          </a:p>
        </p:txBody>
      </p:sp>
      <p:pic>
        <p:nvPicPr>
          <p:cNvPr id="5" name="圖片 1" descr="數位性別暴力防治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6" t="23581" r="26296" b="41787"/>
          <a:stretch/>
        </p:blipFill>
        <p:spPr bwMode="auto">
          <a:xfrm>
            <a:off x="885823" y="2266950"/>
            <a:ext cx="10591801" cy="4381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60820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1400" y="894863"/>
            <a:ext cx="10571998" cy="970450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牢記上網三守則，身心健康自然得</a:t>
            </a:r>
            <a:endParaRPr lang="zh-TW" altLang="en-US" sz="4800" dirty="0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內容版面配置區 6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lum bright="-20000" contrast="40000"/>
          </a:blip>
          <a:srcRect l="1" t="25636" r="53329" b="39900"/>
          <a:stretch/>
        </p:blipFill>
        <p:spPr>
          <a:xfrm>
            <a:off x="332056" y="3057524"/>
            <a:ext cx="3583975" cy="3525934"/>
          </a:xfrm>
          <a:prstGeom prst="rect">
            <a:avLst/>
          </a:prstGeom>
          <a:ln w="38100">
            <a:solidFill>
              <a:schemeClr val="bg2">
                <a:lumMod val="50000"/>
              </a:schemeClr>
            </a:solidFill>
          </a:ln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2">
            <a:lum bright="-20000" contrast="40000"/>
          </a:blip>
          <a:srcRect l="50390" t="31196" r="3023" b="37484"/>
          <a:stretch/>
        </p:blipFill>
        <p:spPr>
          <a:xfrm>
            <a:off x="4144538" y="2314574"/>
            <a:ext cx="3745769" cy="3525934"/>
          </a:xfrm>
          <a:prstGeom prst="rect">
            <a:avLst/>
          </a:prstGeom>
          <a:ln w="38100">
            <a:solidFill>
              <a:schemeClr val="bg2">
                <a:lumMod val="50000"/>
              </a:schemeClr>
            </a:solidFill>
          </a:ln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2">
            <a:lum contrast="40000"/>
          </a:blip>
          <a:srcRect l="45324" t="63736" r="3360" b="11711"/>
          <a:stretch/>
        </p:blipFill>
        <p:spPr>
          <a:xfrm>
            <a:off x="8118815" y="3057524"/>
            <a:ext cx="3801816" cy="3525934"/>
          </a:xfrm>
          <a:prstGeom prst="rect">
            <a:avLst/>
          </a:prstGeom>
          <a:ln w="38100">
            <a:solidFill>
              <a:schemeClr val="bg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81396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5" t="6539" r="5197" b="9812"/>
          <a:stretch/>
        </p:blipFill>
        <p:spPr>
          <a:xfrm>
            <a:off x="486153" y="163902"/>
            <a:ext cx="11202639" cy="6521570"/>
          </a:xfrm>
          <a:prstGeom prst="rect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633364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05" r="332" b="3458"/>
          <a:stretch/>
        </p:blipFill>
        <p:spPr>
          <a:xfrm>
            <a:off x="300960" y="390525"/>
            <a:ext cx="11497781" cy="6162675"/>
          </a:xfrm>
          <a:prstGeom prst="rect">
            <a:avLst/>
          </a:prstGeom>
          <a:ln w="57150">
            <a:solidFill>
              <a:schemeClr val="bg2">
                <a:lumMod val="50000"/>
              </a:schemeClr>
            </a:solidFill>
          </a:ln>
        </p:spPr>
      </p:pic>
      <p:sp>
        <p:nvSpPr>
          <p:cNvPr id="3" name="矩形 2"/>
          <p:cNvSpPr/>
          <p:nvPr/>
        </p:nvSpPr>
        <p:spPr>
          <a:xfrm>
            <a:off x="8190781" y="6103188"/>
            <a:ext cx="3607960" cy="45001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>
                <a:solidFill>
                  <a:schemeClr val="tx2">
                    <a:lumMod val="25000"/>
                  </a:schemeClr>
                </a:solidFill>
              </a:ln>
              <a:solidFill>
                <a:schemeClr val="tx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0961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4" t="5033" r="6999" b="8050"/>
          <a:stretch/>
        </p:blipFill>
        <p:spPr>
          <a:xfrm>
            <a:off x="542925" y="278562"/>
            <a:ext cx="11096625" cy="6351348"/>
          </a:xfrm>
          <a:prstGeom prst="rect">
            <a:avLst/>
          </a:prstGeom>
          <a:ln w="57150">
            <a:solidFill>
              <a:schemeClr val="bg2">
                <a:lumMod val="50000"/>
              </a:schemeClr>
            </a:solidFill>
          </a:ln>
        </p:spPr>
      </p:pic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85" t="88490" r="6999" b="9434"/>
          <a:stretch/>
        </p:blipFill>
        <p:spPr>
          <a:xfrm>
            <a:off x="5785089" y="6491888"/>
            <a:ext cx="5854461" cy="138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383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67B4CF4-7A77-4F16-A43A-7D1EE2BAB0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6"/>
            <a:ext cx="10554574" cy="4551375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zh-TW" altLang="en-US" sz="3200" b="1" dirty="0">
                <a:latin typeface="華康仿宋體W6" panose="02020609000000000000" pitchFamily="49" charset="-120"/>
                <a:ea typeface="華康仿宋體W6" panose="02020609000000000000" pitchFamily="49" charset="-120"/>
              </a:rPr>
              <a:t>根據警政署資料，</a:t>
            </a:r>
            <a:r>
              <a:rPr lang="en-US" altLang="zh-TW" sz="3200" b="1" dirty="0">
                <a:latin typeface="華康仿宋體W6" panose="02020609000000000000" pitchFamily="49" charset="-120"/>
                <a:ea typeface="華康仿宋體W6" panose="02020609000000000000" pitchFamily="49" charset="-120"/>
              </a:rPr>
              <a:t>106</a:t>
            </a:r>
            <a:r>
              <a:rPr lang="zh-TW" altLang="en-US" sz="3200" b="1" dirty="0">
                <a:latin typeface="華康仿宋體W6" panose="02020609000000000000" pitchFamily="49" charset="-120"/>
                <a:ea typeface="華康仿宋體W6" panose="02020609000000000000" pitchFamily="49" charset="-120"/>
              </a:rPr>
              <a:t>至</a:t>
            </a:r>
            <a:r>
              <a:rPr lang="en-US" altLang="zh-TW" sz="3200" b="1" dirty="0">
                <a:latin typeface="華康仿宋體W6" panose="02020609000000000000" pitchFamily="49" charset="-120"/>
                <a:ea typeface="華康仿宋體W6" panose="02020609000000000000" pitchFamily="49" charset="-120"/>
              </a:rPr>
              <a:t>110</a:t>
            </a:r>
            <a:r>
              <a:rPr lang="zh-TW" altLang="en-US" sz="3200" b="1" dirty="0">
                <a:latin typeface="華康仿宋體W6" panose="02020609000000000000" pitchFamily="49" charset="-120"/>
                <a:ea typeface="華康仿宋體W6" panose="02020609000000000000" pitchFamily="49" charset="-120"/>
              </a:rPr>
              <a:t>年度查獲各類詐欺案件中，</a:t>
            </a:r>
            <a:endParaRPr lang="en-US" altLang="zh-TW" sz="3200" b="1" dirty="0">
              <a:latin typeface="華康仿宋體W6" panose="02020609000000000000" pitchFamily="49" charset="-120"/>
              <a:ea typeface="華康仿宋體W6" panose="02020609000000000000" pitchFamily="49" charset="-120"/>
            </a:endParaRPr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zh-TW" altLang="en-US" sz="3200" b="1" dirty="0">
                <a:latin typeface="華康仿宋體W6" panose="02020609000000000000" pitchFamily="49" charset="-120"/>
                <a:ea typeface="華康仿宋體W6" panose="02020609000000000000" pitchFamily="49" charset="-120"/>
              </a:rPr>
              <a:t>詐欺被害人中具學生身分者佔</a:t>
            </a:r>
            <a:r>
              <a:rPr lang="en-US" altLang="zh-TW" sz="3200" b="1" dirty="0">
                <a:latin typeface="華康仿宋體W6" panose="02020609000000000000" pitchFamily="49" charset="-120"/>
                <a:ea typeface="華康仿宋體W6" panose="02020609000000000000" pitchFamily="49" charset="-120"/>
              </a:rPr>
              <a:t>10.46%</a:t>
            </a:r>
            <a:r>
              <a:rPr lang="zh-TW" altLang="en-US" sz="3200" b="1" dirty="0">
                <a:latin typeface="華康仿宋體W6" panose="02020609000000000000" pitchFamily="49" charset="-120"/>
                <a:ea typeface="華康仿宋體W6" panose="02020609000000000000" pitchFamily="49" charset="-120"/>
              </a:rPr>
              <a:t>；</a:t>
            </a:r>
            <a:endParaRPr lang="en-US" altLang="zh-TW" sz="3200" b="1" dirty="0">
              <a:latin typeface="華康仿宋體W6" panose="02020609000000000000" pitchFamily="49" charset="-120"/>
              <a:ea typeface="華康仿宋體W6" panose="02020609000000000000" pitchFamily="49" charset="-120"/>
            </a:endParaRPr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zh-TW" altLang="en-US" sz="3200" b="1" dirty="0">
                <a:latin typeface="華康仿宋體W6" panose="02020609000000000000" pitchFamily="49" charset="-120"/>
                <a:ea typeface="華康仿宋體W6" panose="02020609000000000000" pitchFamily="49" charset="-120"/>
              </a:rPr>
              <a:t>其中有五種目前危害最高的網路詐欺態樣：</a:t>
            </a:r>
            <a:endParaRPr lang="en-US" altLang="zh-TW" sz="3200" b="1" dirty="0">
              <a:latin typeface="華康仿宋體W6" panose="02020609000000000000" pitchFamily="49" charset="-120"/>
              <a:ea typeface="華康仿宋體W6" panose="02020609000000000000" pitchFamily="49" charset="-120"/>
            </a:endParaRPr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altLang="zh-TW" sz="3200" b="1" dirty="0">
                <a:solidFill>
                  <a:srgbClr val="FFC000"/>
                </a:solidFill>
                <a:latin typeface="華康仿宋體W6" panose="02020609000000000000" pitchFamily="49" charset="-120"/>
                <a:ea typeface="華康仿宋體W6" panose="02020609000000000000" pitchFamily="49" charset="-120"/>
              </a:rPr>
              <a:t>1.</a:t>
            </a:r>
            <a:r>
              <a:rPr lang="zh-TW" altLang="en-US" sz="3200" b="1" dirty="0">
                <a:solidFill>
                  <a:srgbClr val="FFC000"/>
                </a:solidFill>
                <a:latin typeface="華康仿宋體W6" panose="02020609000000000000" pitchFamily="49" charset="-120"/>
                <a:ea typeface="華康仿宋體W6" panose="02020609000000000000" pitchFamily="49" charset="-120"/>
              </a:rPr>
              <a:t>假網路拍賣</a:t>
            </a:r>
            <a:r>
              <a:rPr lang="en-US" altLang="zh-TW" sz="3200" b="1" dirty="0">
                <a:solidFill>
                  <a:srgbClr val="FFC000"/>
                </a:solidFill>
                <a:latin typeface="華康仿宋體W6" panose="02020609000000000000" pitchFamily="49" charset="-120"/>
                <a:ea typeface="華康仿宋體W6" panose="02020609000000000000" pitchFamily="49" charset="-120"/>
              </a:rPr>
              <a:t>(</a:t>
            </a:r>
            <a:r>
              <a:rPr lang="zh-TW" altLang="en-US" sz="3200" b="1" dirty="0">
                <a:solidFill>
                  <a:srgbClr val="FFC000"/>
                </a:solidFill>
                <a:latin typeface="華康仿宋體W6" panose="02020609000000000000" pitchFamily="49" charset="-120"/>
                <a:ea typeface="華康仿宋體W6" panose="02020609000000000000" pitchFamily="49" charset="-120"/>
              </a:rPr>
              <a:t>購物</a:t>
            </a:r>
            <a:r>
              <a:rPr lang="en-US" altLang="zh-TW" sz="3200" b="1" dirty="0">
                <a:solidFill>
                  <a:srgbClr val="FFC000"/>
                </a:solidFill>
                <a:latin typeface="華康仿宋體W6" panose="02020609000000000000" pitchFamily="49" charset="-120"/>
                <a:ea typeface="華康仿宋體W6" panose="02020609000000000000" pitchFamily="49" charset="-120"/>
              </a:rPr>
              <a:t>)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altLang="zh-TW" sz="3200" b="1" dirty="0">
                <a:solidFill>
                  <a:srgbClr val="99FF99"/>
                </a:solidFill>
                <a:latin typeface="華康仿宋體W6" panose="02020609000000000000" pitchFamily="49" charset="-120"/>
                <a:ea typeface="華康仿宋體W6" panose="02020609000000000000" pitchFamily="49" charset="-120"/>
              </a:rPr>
              <a:t>2.</a:t>
            </a:r>
            <a:r>
              <a:rPr lang="zh-TW" altLang="en-US" sz="3200" b="1" dirty="0">
                <a:solidFill>
                  <a:srgbClr val="99FF99"/>
                </a:solidFill>
                <a:latin typeface="華康仿宋體W6" panose="02020609000000000000" pitchFamily="49" charset="-120"/>
                <a:ea typeface="華康仿宋體W6" panose="02020609000000000000" pitchFamily="49" charset="-120"/>
              </a:rPr>
              <a:t>投資詐欺</a:t>
            </a:r>
            <a:endParaRPr lang="en-US" altLang="zh-TW" sz="3200" b="1" dirty="0">
              <a:solidFill>
                <a:srgbClr val="99FF99"/>
              </a:solidFill>
              <a:latin typeface="華康仿宋體W6" panose="02020609000000000000" pitchFamily="49" charset="-120"/>
              <a:ea typeface="華康仿宋體W6" panose="02020609000000000000" pitchFamily="49" charset="-120"/>
            </a:endParaRPr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altLang="zh-TW" sz="3200" b="1" dirty="0">
                <a:solidFill>
                  <a:srgbClr val="FFC000"/>
                </a:solidFill>
                <a:latin typeface="華康仿宋體W6" panose="02020609000000000000" pitchFamily="49" charset="-120"/>
                <a:ea typeface="華康仿宋體W6" panose="02020609000000000000" pitchFamily="49" charset="-120"/>
              </a:rPr>
              <a:t>3.</a:t>
            </a:r>
            <a:r>
              <a:rPr lang="zh-TW" altLang="en-US" sz="3200" b="1" dirty="0">
                <a:solidFill>
                  <a:srgbClr val="FFC000"/>
                </a:solidFill>
                <a:latin typeface="華康仿宋體W6" panose="02020609000000000000" pitchFamily="49" charset="-120"/>
                <a:ea typeface="華康仿宋體W6" panose="02020609000000000000" pitchFamily="49" charset="-120"/>
              </a:rPr>
              <a:t>解除分期付款詐騙 </a:t>
            </a:r>
            <a:r>
              <a:rPr lang="en-US" altLang="zh-TW" sz="3200" b="1" dirty="0">
                <a:solidFill>
                  <a:srgbClr val="FFC000"/>
                </a:solidFill>
                <a:latin typeface="華康仿宋體W6" panose="02020609000000000000" pitchFamily="49" charset="-120"/>
                <a:ea typeface="華康仿宋體W6" panose="02020609000000000000" pitchFamily="49" charset="-120"/>
              </a:rPr>
              <a:t>(ATM)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altLang="zh-TW" sz="3200" b="1" dirty="0">
                <a:solidFill>
                  <a:srgbClr val="99FF99"/>
                </a:solidFill>
                <a:latin typeface="華康仿宋體W6" panose="02020609000000000000" pitchFamily="49" charset="-120"/>
                <a:ea typeface="華康仿宋體W6" panose="02020609000000000000" pitchFamily="49" charset="-120"/>
              </a:rPr>
              <a:t>4.</a:t>
            </a:r>
            <a:r>
              <a:rPr lang="zh-TW" altLang="en-US" sz="3200" b="1" dirty="0">
                <a:solidFill>
                  <a:srgbClr val="99FF99"/>
                </a:solidFill>
                <a:latin typeface="華康仿宋體W6" panose="02020609000000000000" pitchFamily="49" charset="-120"/>
                <a:ea typeface="華康仿宋體W6" panose="02020609000000000000" pitchFamily="49" charset="-120"/>
              </a:rPr>
              <a:t>假愛情交友 </a:t>
            </a:r>
            <a:endParaRPr lang="en-US" altLang="zh-TW" sz="3200" b="1" dirty="0">
              <a:solidFill>
                <a:srgbClr val="99FF99"/>
              </a:solidFill>
              <a:latin typeface="華康仿宋體W6" panose="02020609000000000000" pitchFamily="49" charset="-120"/>
              <a:ea typeface="華康仿宋體W6" panose="02020609000000000000" pitchFamily="49" charset="-120"/>
            </a:endParaRPr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altLang="zh-TW" sz="3200" b="1" dirty="0">
                <a:solidFill>
                  <a:srgbClr val="99FF99"/>
                </a:solidFill>
                <a:latin typeface="華康仿宋體W6" panose="02020609000000000000" pitchFamily="49" charset="-120"/>
                <a:ea typeface="華康仿宋體W6" panose="02020609000000000000" pitchFamily="49" charset="-120"/>
              </a:rPr>
              <a:t>5.</a:t>
            </a:r>
            <a:r>
              <a:rPr lang="zh-TW" altLang="en-US" sz="3200" b="1" dirty="0">
                <a:solidFill>
                  <a:srgbClr val="99FF99"/>
                </a:solidFill>
                <a:latin typeface="華康仿宋體W6" panose="02020609000000000000" pitchFamily="49" charset="-120"/>
                <a:ea typeface="華康仿宋體W6" panose="02020609000000000000" pitchFamily="49" charset="-120"/>
              </a:rPr>
              <a:t>假冒親友詐騙。</a:t>
            </a:r>
          </a:p>
          <a:p>
            <a:endParaRPr lang="zh-TW" altLang="en-US" dirty="0"/>
          </a:p>
        </p:txBody>
      </p:sp>
      <p:sp>
        <p:nvSpPr>
          <p:cNvPr id="4" name="副標題 2">
            <a:extLst>
              <a:ext uri="{FF2B5EF4-FFF2-40B4-BE49-F238E27FC236}">
                <a16:creationId xmlns:a16="http://schemas.microsoft.com/office/drawing/2014/main" id="{195AB277-756C-4EE7-8820-A990929F681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74114" y="927069"/>
            <a:ext cx="10572750" cy="969963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4800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校園詐騙防制－你快樂我平安</a:t>
            </a:r>
            <a:endParaRPr lang="zh-TW" altLang="en-US" sz="4800" b="1" dirty="0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45597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" t="3095" r="11235" b="1013"/>
          <a:stretch/>
        </p:blipFill>
        <p:spPr>
          <a:xfrm>
            <a:off x="534838" y="267419"/>
            <a:ext cx="11114236" cy="6349041"/>
          </a:xfrm>
          <a:prstGeom prst="rect">
            <a:avLst/>
          </a:prstGeom>
          <a:ln w="38100">
            <a:solidFill>
              <a:schemeClr val="bg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834615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2" b="21903"/>
          <a:stretch/>
        </p:blipFill>
        <p:spPr>
          <a:xfrm>
            <a:off x="314325" y="2363254"/>
            <a:ext cx="4181475" cy="4273128"/>
          </a:xfrm>
          <a:prstGeom prst="rect">
            <a:avLst/>
          </a:prstGeom>
          <a:ln w="57150">
            <a:solidFill>
              <a:schemeClr val="bg2">
                <a:lumMod val="50000"/>
              </a:schemeClr>
            </a:solidFill>
          </a:ln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3">
            <a:lum contrast="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1" t="75245" r="4164" b="923"/>
          <a:stretch/>
        </p:blipFill>
        <p:spPr>
          <a:xfrm>
            <a:off x="4657724" y="2363254"/>
            <a:ext cx="7236449" cy="4273128"/>
          </a:xfrm>
          <a:prstGeom prst="rect">
            <a:avLst/>
          </a:prstGeom>
          <a:ln w="57150">
            <a:solidFill>
              <a:schemeClr val="bg2">
                <a:lumMod val="50000"/>
              </a:schemeClr>
            </a:solidFill>
          </a:ln>
        </p:spPr>
      </p:pic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629025" y="923438"/>
            <a:ext cx="10571998" cy="970450"/>
          </a:xfrm>
        </p:spPr>
        <p:txBody>
          <a:bodyPr/>
          <a:lstStyle/>
          <a:p>
            <a:r>
              <a:rPr lang="zh-TW" altLang="en-US" sz="4800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性別平等</a:t>
            </a:r>
          </a:p>
        </p:txBody>
      </p:sp>
    </p:spTree>
    <p:extLst>
      <p:ext uri="{BB962C8B-B14F-4D97-AF65-F5344CB8AC3E}">
        <p14:creationId xmlns:p14="http://schemas.microsoft.com/office/powerpoint/2010/main" val="13745672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7" t="10211" r="2625" b="10314"/>
          <a:stretch/>
        </p:blipFill>
        <p:spPr>
          <a:xfrm>
            <a:off x="523875" y="228600"/>
            <a:ext cx="11106150" cy="6367257"/>
          </a:xfrm>
          <a:prstGeom prst="rect">
            <a:avLst/>
          </a:prstGeom>
          <a:ln w="57150">
            <a:solidFill>
              <a:schemeClr val="bg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139009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4275" y="866288"/>
            <a:ext cx="10571998" cy="970450"/>
          </a:xfrm>
        </p:spPr>
        <p:txBody>
          <a:bodyPr/>
          <a:lstStyle/>
          <a:p>
            <a:r>
              <a:rPr lang="zh-TW" altLang="en-US" sz="4800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校園安全防護措施</a:t>
            </a:r>
          </a:p>
        </p:txBody>
      </p:sp>
      <p:sp>
        <p:nvSpPr>
          <p:cNvPr id="6" name="內容版面配置區 2"/>
          <p:cNvSpPr>
            <a:spLocks noGrp="1"/>
          </p:cNvSpPr>
          <p:nvPr>
            <p:ph idx="1"/>
          </p:nvPr>
        </p:nvSpPr>
        <p:spPr>
          <a:xfrm>
            <a:off x="869254" y="2276475"/>
            <a:ext cx="9979260" cy="4479826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 algn="ctr"/>
            <a:r>
              <a:rPr lang="zh-TW" altLang="en-US" sz="3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遊戲器材輪流用，禮讓弱小免傷痛</a:t>
            </a:r>
            <a:endParaRPr lang="en-US" altLang="zh-TW" sz="3600" b="1" dirty="0">
              <a:solidFill>
                <a:schemeClr val="accent1">
                  <a:lumMod val="40000"/>
                  <a:lumOff val="6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600" b="1" dirty="0">
                <a:solidFill>
                  <a:srgbClr val="C9ECB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校園施工換新裝</a:t>
            </a:r>
            <a:r>
              <a:rPr lang="en-US" altLang="zh-TW" sz="3600" b="1" dirty="0">
                <a:solidFill>
                  <a:srgbClr val="C9ECB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3600" b="1" dirty="0">
                <a:solidFill>
                  <a:srgbClr val="C9ECB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遠離工地保平安</a:t>
            </a:r>
            <a:endParaRPr lang="en-US" altLang="zh-TW" sz="3600" b="1" dirty="0">
              <a:solidFill>
                <a:srgbClr val="C9ECB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上下樓梯專心走，嬉戲奔跑危險多</a:t>
            </a:r>
            <a:endParaRPr lang="en-US" altLang="zh-TW" sz="3600" b="1" dirty="0">
              <a:solidFill>
                <a:schemeClr val="accent1">
                  <a:lumMod val="40000"/>
                  <a:lumOff val="6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600" b="1" dirty="0">
                <a:solidFill>
                  <a:srgbClr val="C9ECB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僻靜角落不逗留，結伴同行好朋友</a:t>
            </a:r>
            <a:endParaRPr lang="en-US" altLang="zh-TW" sz="3600" b="1" dirty="0">
              <a:solidFill>
                <a:srgbClr val="C9ECB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健康自主新生活，護眼潔牙勤洗手</a:t>
            </a:r>
            <a:endParaRPr lang="en-US" altLang="zh-TW" sz="3600" b="1" dirty="0">
              <a:solidFill>
                <a:schemeClr val="accent1">
                  <a:lumMod val="40000"/>
                  <a:lumOff val="6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600" b="1" dirty="0">
                <a:solidFill>
                  <a:srgbClr val="C9ECB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遊戲器材新登場，愛惜使用莫損傷</a:t>
            </a:r>
            <a:endParaRPr lang="zh-TW" altLang="en-US" sz="2400" b="1" dirty="0">
              <a:solidFill>
                <a:srgbClr val="C9ECB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9492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>
            <a:extLst>
              <a:ext uri="{FF2B5EF4-FFF2-40B4-BE49-F238E27FC236}">
                <a16:creationId xmlns:a16="http://schemas.microsoft.com/office/drawing/2014/main" id="{2FE91706-1F8C-4E6A-BBA1-7F72777BA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625" y="447675"/>
            <a:ext cx="10572750" cy="969963"/>
          </a:xfrm>
        </p:spPr>
        <p:txBody>
          <a:bodyPr/>
          <a:lstStyle/>
          <a:p>
            <a:r>
              <a:rPr lang="zh-TW" altLang="en-US" sz="4800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遊戲器材使用安全守則</a:t>
            </a:r>
          </a:p>
        </p:txBody>
      </p:sp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id="{97075221-E859-49CA-AD58-5BA6148533E2}"/>
              </a:ext>
            </a:extLst>
          </p:cNvPr>
          <p:cNvSpPr txBox="1">
            <a:spLocks/>
          </p:cNvSpPr>
          <p:nvPr/>
        </p:nvSpPr>
        <p:spPr>
          <a:xfrm>
            <a:off x="958788" y="2276475"/>
            <a:ext cx="9794938" cy="447982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3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依序排隊很公平，禮讓幼小超有情</a:t>
            </a:r>
            <a:endParaRPr lang="en-US" altLang="zh-TW" sz="3600" b="1" dirty="0">
              <a:solidFill>
                <a:schemeClr val="accent1">
                  <a:lumMod val="40000"/>
                  <a:lumOff val="6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600" b="1" dirty="0">
                <a:solidFill>
                  <a:srgbClr val="C9ECB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禁止推擠和追逐</a:t>
            </a:r>
            <a:r>
              <a:rPr lang="en-US" altLang="zh-TW" sz="3600" b="1" dirty="0">
                <a:solidFill>
                  <a:srgbClr val="C9ECB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3600" b="1" dirty="0">
                <a:solidFill>
                  <a:srgbClr val="C9ECB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高溫濕滑不碰觸</a:t>
            </a:r>
            <a:endParaRPr lang="en-US" altLang="zh-TW" sz="3600" b="1" dirty="0">
              <a:solidFill>
                <a:srgbClr val="C9ECB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秋千擺盪保距離，推擠拉扯傷人己</a:t>
            </a:r>
            <a:endParaRPr lang="zh-TW" altLang="en-US" sz="2400" b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zh-TW" altLang="en-US" sz="3600" b="1" dirty="0">
                <a:solidFill>
                  <a:srgbClr val="C9ECB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爬架高處要注意，跳下危險不可以</a:t>
            </a:r>
            <a:endParaRPr lang="en-US" altLang="zh-TW" sz="3600" b="1" dirty="0">
              <a:solidFill>
                <a:srgbClr val="C9ECB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滑梯階梯正常用，逆爬拉扯惹傷痛</a:t>
            </a:r>
            <a:endParaRPr lang="en-US" altLang="zh-TW" sz="3600" b="1" dirty="0">
              <a:solidFill>
                <a:schemeClr val="accent1">
                  <a:lumMod val="40000"/>
                  <a:lumOff val="6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600" b="1" dirty="0">
                <a:solidFill>
                  <a:srgbClr val="C9ECB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敬請發揮公德心，惡搞破壞都嚴禁</a:t>
            </a:r>
            <a:endParaRPr lang="en-US" altLang="zh-TW" sz="3600" b="1" dirty="0">
              <a:solidFill>
                <a:srgbClr val="C9ECB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428577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4"/>
          <p:cNvSpPr>
            <a:spLocks noGrp="1"/>
          </p:cNvSpPr>
          <p:nvPr>
            <p:ph type="title"/>
          </p:nvPr>
        </p:nvSpPr>
        <p:spPr>
          <a:xfrm>
            <a:off x="400643" y="871234"/>
            <a:ext cx="11381998" cy="970450"/>
          </a:xfrm>
        </p:spPr>
        <p:txBody>
          <a:bodyPr/>
          <a:lstStyle/>
          <a:p>
            <a:r>
              <a:rPr lang="zh-TW" altLang="en-US" sz="4800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新的開始</a:t>
            </a:r>
            <a:r>
              <a:rPr lang="en-US" altLang="zh-TW" sz="4800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~</a:t>
            </a:r>
            <a:r>
              <a:rPr lang="zh-TW" altLang="en-US" sz="4800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從心開始</a:t>
            </a:r>
            <a:r>
              <a:rPr lang="en-US" altLang="zh-TW" sz="4800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~</a:t>
            </a:r>
            <a:r>
              <a:rPr lang="zh-TW" altLang="en-US" sz="4800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南門與你一起加油</a:t>
            </a:r>
            <a:r>
              <a:rPr lang="en-US" altLang="zh-TW" sz="4800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~</a:t>
            </a:r>
            <a:endParaRPr lang="zh-TW" altLang="en-US" sz="4800" dirty="0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D0B4C09-E694-4A9C-8BB5-D13237D489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4921" y="2279897"/>
            <a:ext cx="11264970" cy="436060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5786" y="1687413"/>
            <a:ext cx="1319292" cy="1216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927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9C26E8B-4F34-4E28-9216-B1E56C5CC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984" y="115410"/>
            <a:ext cx="11469950" cy="1722268"/>
          </a:xfrm>
        </p:spPr>
        <p:txBody>
          <a:bodyPr/>
          <a:lstStyle/>
          <a:p>
            <a:r>
              <a:rPr lang="zh-TW" altLang="en-US" sz="3600" b="0" dirty="0">
                <a:solidFill>
                  <a:schemeClr val="bg2">
                    <a:lumMod val="75000"/>
                  </a:schemeClr>
                </a:solidFill>
                <a:latin typeface="華康仿宋體W6" panose="02020609000000000000" pitchFamily="49" charset="-120"/>
                <a:ea typeface="華康仿宋體W6" panose="02020609000000000000" pitchFamily="49" charset="-120"/>
              </a:rPr>
              <a:t>歹徒在網路上張貼販售明顯遠低於市價的商品，來誘騙大家關注購買，等你付款後就失聯。歹徒通常是使用假帳號，或是盜用他人的帳號來詐騙。</a:t>
            </a:r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2F439297-4166-4482-A67F-8826431083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9810" y="2222500"/>
            <a:ext cx="10200442" cy="456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508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21D30FB-477C-4816-933A-C8FCB2AF6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617" y="168676"/>
            <a:ext cx="11416684" cy="1713389"/>
          </a:xfrm>
        </p:spPr>
        <p:txBody>
          <a:bodyPr/>
          <a:lstStyle/>
          <a:p>
            <a:r>
              <a:rPr lang="zh-TW" altLang="en-US" sz="3600" b="0" dirty="0">
                <a:solidFill>
                  <a:schemeClr val="bg2">
                    <a:lumMod val="75000"/>
                  </a:schemeClr>
                </a:solidFill>
                <a:latin typeface="華康仿宋體W6" panose="02020609000000000000" pitchFamily="49" charset="-120"/>
                <a:ea typeface="華康仿宋體W6" panose="02020609000000000000" pitchFamily="49" charset="-120"/>
              </a:rPr>
              <a:t>歹徒會利用社群軟體邀請你加入好友或群組，聲稱可以高獲利，誘騙你投入資金，等你要領出獲利時，再將你封鎖，或是關閉網站。</a:t>
            </a:r>
          </a:p>
        </p:txBody>
      </p:sp>
      <p:pic>
        <p:nvPicPr>
          <p:cNvPr id="4" name="Picture 5" descr="https://s3-ap-southeast-1.amazonaws.com/mababy-production/ck-knowledge/df148a85-4339-4dfd-9423-9dfec4c112a4">
            <a:extLst>
              <a:ext uri="{FF2B5EF4-FFF2-40B4-BE49-F238E27FC236}">
                <a16:creationId xmlns:a16="http://schemas.microsoft.com/office/drawing/2014/main" id="{E8D298FE-06B8-428B-99A0-79249C5A1A7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788" y="2263806"/>
            <a:ext cx="10235953" cy="4492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4716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A30CAEC-792B-438D-B5A1-DE88A6F82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437" y="177554"/>
            <a:ext cx="10946167" cy="1704512"/>
          </a:xfrm>
        </p:spPr>
        <p:txBody>
          <a:bodyPr/>
          <a:lstStyle/>
          <a:p>
            <a:r>
              <a:rPr lang="zh-TW" altLang="en-US" sz="3600" b="0" dirty="0">
                <a:solidFill>
                  <a:schemeClr val="bg2">
                    <a:lumMod val="75000"/>
                  </a:schemeClr>
                </a:solidFill>
                <a:latin typeface="華康仿宋體W6" panose="02020609000000000000" pitchFamily="49" charset="-120"/>
                <a:ea typeface="華康仿宋體W6" panose="02020609000000000000" pitchFamily="49" charset="-120"/>
              </a:rPr>
              <a:t>歹徒假冒電商、銀行，告知你設定錯誤成分期付款或是大量扣款，要求你去</a:t>
            </a:r>
            <a:r>
              <a:rPr lang="en-US" altLang="zh-TW" sz="3600" b="0" dirty="0">
                <a:solidFill>
                  <a:schemeClr val="bg2">
                    <a:lumMod val="75000"/>
                  </a:schemeClr>
                </a:solidFill>
                <a:latin typeface="華康仿宋體W6" panose="02020609000000000000" pitchFamily="49" charset="-120"/>
                <a:ea typeface="華康仿宋體W6" panose="02020609000000000000" pitchFamily="49" charset="-120"/>
              </a:rPr>
              <a:t>ATM</a:t>
            </a:r>
            <a:r>
              <a:rPr lang="zh-TW" altLang="en-US" sz="3600" b="0" dirty="0">
                <a:solidFill>
                  <a:schemeClr val="bg2">
                    <a:lumMod val="75000"/>
                  </a:schemeClr>
                </a:solidFill>
                <a:latin typeface="華康仿宋體W6" panose="02020609000000000000" pitchFamily="49" charset="-120"/>
                <a:ea typeface="華康仿宋體W6" panose="02020609000000000000" pitchFamily="49" charset="-120"/>
              </a:rPr>
              <a:t>將款項匯出；或要你提供帳號資料綁定電子支付，供歹徒轉帳或購物。</a:t>
            </a:r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1FB28CDB-33C2-4E83-B4EE-8D78E9FF27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3078" y="2266889"/>
            <a:ext cx="10631361" cy="440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537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248DAB0-B35A-46D6-985B-40CD2E1E0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827" y="186431"/>
            <a:ext cx="10813002" cy="1677880"/>
          </a:xfrm>
        </p:spPr>
        <p:txBody>
          <a:bodyPr/>
          <a:lstStyle/>
          <a:p>
            <a:r>
              <a:rPr lang="zh-TW" altLang="en-US" sz="3600" b="0" dirty="0">
                <a:solidFill>
                  <a:schemeClr val="bg2">
                    <a:lumMod val="75000"/>
                  </a:schemeClr>
                </a:solidFill>
                <a:latin typeface="華康仿宋體W6" panose="02020609000000000000" pitchFamily="49" charset="-120"/>
                <a:ea typeface="華康仿宋體W6" panose="02020609000000000000" pitchFamily="49" charset="-120"/>
              </a:rPr>
              <a:t>歹徒盜用帥哥美女的照片當大頭貼，跟你搭訕加你好友，用甜言蜜語讓你動心，然後以各種理由誘騙你匯款，等你轉帳號就失聯。</a:t>
            </a:r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7E4461C7-DC0F-45C3-97DB-1E0E8B0B7D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5608" y="2311277"/>
            <a:ext cx="10563320" cy="4300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71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BA1FEF1-2D1E-459F-BA46-D027C6060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948" y="177553"/>
            <a:ext cx="10787194" cy="1695635"/>
          </a:xfrm>
        </p:spPr>
        <p:txBody>
          <a:bodyPr/>
          <a:lstStyle/>
          <a:p>
            <a:r>
              <a:rPr lang="zh-TW" altLang="en-US" sz="3600" b="0" dirty="0">
                <a:solidFill>
                  <a:schemeClr val="bg2">
                    <a:lumMod val="75000"/>
                  </a:schemeClr>
                </a:solidFill>
                <a:latin typeface="華康仿宋體W6" panose="02020609000000000000" pitchFamily="49" charset="-120"/>
                <a:ea typeface="華康仿宋體W6" panose="02020609000000000000" pitchFamily="49" charset="-120"/>
              </a:rPr>
              <a:t>歹徒假冒親友來電要你辨認他是你的親友，過程中裝熟要求你更換通訊錄的電話號碼或</a:t>
            </a:r>
            <a:r>
              <a:rPr lang="en-US" altLang="zh-TW" sz="3600" b="0" dirty="0">
                <a:solidFill>
                  <a:schemeClr val="bg2">
                    <a:lumMod val="75000"/>
                  </a:schemeClr>
                </a:solidFill>
                <a:latin typeface="華康仿宋體W6" panose="02020609000000000000" pitchFamily="49" charset="-120"/>
                <a:ea typeface="華康仿宋體W6" panose="02020609000000000000" pitchFamily="49" charset="-120"/>
              </a:rPr>
              <a:t>Line</a:t>
            </a:r>
            <a:r>
              <a:rPr lang="zh-TW" altLang="en-US" sz="3600" b="0" dirty="0">
                <a:solidFill>
                  <a:schemeClr val="bg2">
                    <a:lumMod val="75000"/>
                  </a:schemeClr>
                </a:solidFill>
                <a:latin typeface="華康仿宋體W6" panose="02020609000000000000" pitchFamily="49" charset="-120"/>
                <a:ea typeface="華康仿宋體W6" panose="02020609000000000000" pitchFamily="49" charset="-120"/>
              </a:rPr>
              <a:t>帳號，再稱需要借錢以此騙取錢財。</a:t>
            </a:r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DA28A92F-53AF-4DC9-8AF9-4A369BEEB5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9092" y="2222500"/>
            <a:ext cx="10741980" cy="4462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172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4825D82-08DC-4177-A416-7DF79445C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755" y="784539"/>
            <a:ext cx="10420253" cy="982117"/>
          </a:xfrm>
        </p:spPr>
        <p:txBody>
          <a:bodyPr/>
          <a:lstStyle/>
          <a:p>
            <a:r>
              <a:rPr lang="zh-TW" altLang="en-US" sz="6000" dirty="0">
                <a:solidFill>
                  <a:schemeClr val="bg2">
                    <a:lumMod val="75000"/>
                  </a:schemeClr>
                </a:solidFill>
                <a:latin typeface="華康仿宋體W6" panose="02020609000000000000" pitchFamily="49" charset="-120"/>
                <a:ea typeface="華康仿宋體W6" panose="02020609000000000000" pitchFamily="49" charset="-120"/>
              </a:rPr>
              <a:t>防詐騙提醒</a:t>
            </a:r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D8AF4719-F562-48CC-903B-589CCFE22B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5561"/>
          <a:stretch/>
        </p:blipFill>
        <p:spPr>
          <a:xfrm>
            <a:off x="852256" y="2263806"/>
            <a:ext cx="10413507" cy="433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109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6175" y="923438"/>
            <a:ext cx="10571998" cy="970450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防制校園霸凌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61925" y="2222287"/>
            <a:ext cx="9789943" cy="451188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zh-TW" altLang="en-US" sz="3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定義：以言語、文字、圖畫、符號、肢體動作、電子通訊、網際網路或其他方式，直接或間接對他人故意為貶抑、排擠、欺負、騷擾或戲弄等行為，使他人處於具有敵意或不友善環境，產生精神上、生理上或財產上之損害，或影響正常學習活動之進行。</a:t>
            </a:r>
            <a:endParaRPr lang="en-US" altLang="zh-TW" sz="3200" b="1" dirty="0">
              <a:solidFill>
                <a:schemeClr val="accent1">
                  <a:lumMod val="40000"/>
                  <a:lumOff val="6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南門友善校園信箱：</a:t>
            </a:r>
            <a:r>
              <a:rPr lang="zh-TW" altLang="en-US" sz="3200" b="1" dirty="0">
                <a:solidFill>
                  <a:srgbClr val="74E8C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學務處</a:t>
            </a:r>
            <a:r>
              <a:rPr lang="zh-TW" altLang="en-US" sz="3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門口</a:t>
            </a:r>
            <a:endParaRPr lang="en-US" altLang="zh-TW" sz="3200" b="1" dirty="0">
              <a:solidFill>
                <a:schemeClr val="accent1">
                  <a:lumMod val="40000"/>
                  <a:lumOff val="6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桃園防制校園霸凌專線：</a:t>
            </a:r>
            <a:r>
              <a:rPr lang="en-US" altLang="zh-TW" sz="3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0800-775-889</a:t>
            </a:r>
          </a:p>
          <a:p>
            <a:r>
              <a:rPr lang="zh-TW" altLang="en-US" sz="3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教育部反霸凌專線：</a:t>
            </a:r>
            <a:r>
              <a:rPr lang="en-US" altLang="zh-TW" sz="3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1953</a:t>
            </a:r>
            <a:endParaRPr lang="zh-TW" altLang="en-US" sz="3200" b="1" dirty="0">
              <a:solidFill>
                <a:schemeClr val="accent1">
                  <a:lumMod val="40000"/>
                  <a:lumOff val="6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8" t="6250" r="5917" b="7361"/>
          <a:stretch/>
        </p:blipFill>
        <p:spPr>
          <a:xfrm>
            <a:off x="9632271" y="3613521"/>
            <a:ext cx="2372802" cy="3043056"/>
          </a:xfrm>
          <a:prstGeom prst="rect">
            <a:avLst/>
          </a:prstGeom>
          <a:ln w="38100">
            <a:solidFill>
              <a:schemeClr val="bg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548157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至理名言">
  <a:themeElements>
    <a:clrScheme name="自訂 4">
      <a:dk1>
        <a:srgbClr val="000000"/>
      </a:dk1>
      <a:lt1>
        <a:sysClr val="window" lastClr="FFFFFF"/>
      </a:lt1>
      <a:dk2>
        <a:srgbClr val="004D74"/>
      </a:dk2>
      <a:lt2>
        <a:srgbClr val="E3BBA5"/>
      </a:lt2>
      <a:accent1>
        <a:srgbClr val="E3BBA5"/>
      </a:accent1>
      <a:accent2>
        <a:srgbClr val="B85B22"/>
      </a:accent2>
      <a:accent3>
        <a:srgbClr val="C8CCB3"/>
      </a:accent3>
      <a:accent4>
        <a:srgbClr val="E0CAA2"/>
      </a:accent4>
      <a:accent5>
        <a:srgbClr val="568278"/>
      </a:accent5>
      <a:accent6>
        <a:srgbClr val="B29C93"/>
      </a:accent6>
      <a:hlink>
        <a:srgbClr val="F7B615"/>
      </a:hlink>
      <a:folHlink>
        <a:srgbClr val="704404"/>
      </a:folHlink>
    </a:clrScheme>
    <a:fontScheme name="至理名言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至理名言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923</TotalTime>
  <Words>603</Words>
  <Application>Microsoft Office PowerPoint</Application>
  <PresentationFormat>寬螢幕</PresentationFormat>
  <Paragraphs>48</Paragraphs>
  <Slides>25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31" baseType="lpstr">
      <vt:lpstr>華康仿宋體W6</vt:lpstr>
      <vt:lpstr>微軟正黑體</vt:lpstr>
      <vt:lpstr>新細明體</vt:lpstr>
      <vt:lpstr>Century Gothic</vt:lpstr>
      <vt:lpstr>Wingdings 2</vt:lpstr>
      <vt:lpstr>至理名言</vt:lpstr>
      <vt:lpstr>桃園市南門國小112學年第1學期 友善校園宣導</vt:lpstr>
      <vt:lpstr>校園詐騙防制－你快樂我平安</vt:lpstr>
      <vt:lpstr>歹徒在網路上張貼販售明顯遠低於市價的商品，來誘騙大家關注購買，等你付款後就失聯。歹徒通常是使用假帳號，或是盜用他人的帳號來詐騙。</vt:lpstr>
      <vt:lpstr>歹徒會利用社群軟體邀請你加入好友或群組，聲稱可以高獲利，誘騙你投入資金，等你要領出獲利時，再將你封鎖，或是關閉網站。</vt:lpstr>
      <vt:lpstr>歹徒假冒電商、銀行，告知你設定錯誤成分期付款或是大量扣款，要求你去ATM將款項匯出；或要你提供帳號資料綁定電子支付，供歹徒轉帳或購物。</vt:lpstr>
      <vt:lpstr>歹徒盜用帥哥美女的照片當大頭貼，跟你搭訕加你好友，用甜言蜜語讓你動心，然後以各種理由誘騙你匯款，等你轉帳號就失聯。</vt:lpstr>
      <vt:lpstr>歹徒假冒親友來電要你辨認他是你的親友，過程中裝熟要求你更換通訊錄的電話號碼或Line帳號，再稱需要借錢以此騙取錢財。</vt:lpstr>
      <vt:lpstr>防詐騙提醒</vt:lpstr>
      <vt:lpstr>防制校園霸凌</vt:lpstr>
      <vt:lpstr>防制學生藥物濫用</vt:lpstr>
      <vt:lpstr>防禦毒品誘惑8絕招</vt:lpstr>
      <vt:lpstr>開學防疫不鬆懈</vt:lpstr>
      <vt:lpstr>交通安全宣導月</vt:lpstr>
      <vt:lpstr>請依照綠鋪人行道行走</vt:lpstr>
      <vt:lpstr>防治數位網路性別暴力</vt:lpstr>
      <vt:lpstr>牢記上網三守則，身心健康自然得</vt:lpstr>
      <vt:lpstr>PowerPoint 簡報</vt:lpstr>
      <vt:lpstr>PowerPoint 簡報</vt:lpstr>
      <vt:lpstr>PowerPoint 簡報</vt:lpstr>
      <vt:lpstr>PowerPoint 簡報</vt:lpstr>
      <vt:lpstr>性別平等</vt:lpstr>
      <vt:lpstr>PowerPoint 簡報</vt:lpstr>
      <vt:lpstr>校園安全防護措施</vt:lpstr>
      <vt:lpstr>遊戲器材使用安全守則</vt:lpstr>
      <vt:lpstr>新的開始~從心開始~南門與你一起加油~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110學年第1學期 友善校園宣導</dc:title>
  <dc:creator>USER</dc:creator>
  <cp:lastModifiedBy>USER</cp:lastModifiedBy>
  <cp:revision>69</cp:revision>
  <dcterms:created xsi:type="dcterms:W3CDTF">2021-08-30T01:14:30Z</dcterms:created>
  <dcterms:modified xsi:type="dcterms:W3CDTF">2023-08-30T02:04:02Z</dcterms:modified>
</cp:coreProperties>
</file>